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5" r:id="rId2"/>
  </p:sldMasterIdLst>
  <p:notesMasterIdLst>
    <p:notesMasterId r:id="rId17"/>
  </p:notesMasterIdLst>
  <p:sldIdLst>
    <p:sldId id="256" r:id="rId3"/>
    <p:sldId id="623" r:id="rId4"/>
    <p:sldId id="626" r:id="rId5"/>
    <p:sldId id="543" r:id="rId6"/>
    <p:sldId id="461" r:id="rId7"/>
    <p:sldId id="624" r:id="rId8"/>
    <p:sldId id="627" r:id="rId9"/>
    <p:sldId id="628" r:id="rId10"/>
    <p:sldId id="629" r:id="rId11"/>
    <p:sldId id="625" r:id="rId12"/>
    <p:sldId id="630" r:id="rId13"/>
    <p:sldId id="457" r:id="rId14"/>
    <p:sldId id="464" r:id="rId15"/>
    <p:sldId id="46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C0"/>
    <a:srgbClr val="FF9933"/>
    <a:srgbClr val="67BCAE"/>
    <a:srgbClr val="E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82423" autoAdjust="0"/>
  </p:normalViewPr>
  <p:slideViewPr>
    <p:cSldViewPr>
      <p:cViewPr varScale="1">
        <p:scale>
          <a:sx n="97" d="100"/>
          <a:sy n="97" d="100"/>
        </p:scale>
        <p:origin x="23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EECD-F39C-4D02-890D-AC0AE91B6A27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C5A7-0305-4EBC-87F9-6BE751D0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4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44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5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0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1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9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lang="ko-KR" altLang="en-US" dirty="0"/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70D19B9-2FD6-B229-80B7-A0E05D1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6712" y="6597352"/>
            <a:ext cx="2133600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triqs.github.io/triqs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mailto:Thomas.schaefer@units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939" y="5635533"/>
            <a:ext cx="84604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Prof. Dr. Thomas Schäfer</a:t>
            </a:r>
            <a:b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Università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degli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studi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di Trieste (UNITS), Winter Semester 2025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9575" y="3346581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CDEA0-20EB-D943-A33B-20ACE40A1BAC}"/>
              </a:ext>
            </a:extLst>
          </p:cNvPr>
          <p:cNvCxnSpPr/>
          <p:nvPr/>
        </p:nvCxnSpPr>
        <p:spPr>
          <a:xfrm>
            <a:off x="531538" y="4125273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2AA-084B-5758-A53D-3EC700C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" y="5564447"/>
            <a:ext cx="2844084" cy="10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0F71C-8BEF-AA42-4904-6BD37E2B9BFE}"/>
              </a:ext>
            </a:extLst>
          </p:cNvPr>
          <p:cNvSpPr txBox="1"/>
          <p:nvPr/>
        </p:nvSpPr>
        <p:spPr>
          <a:xfrm>
            <a:off x="4351933" y="4183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Lecture 1 – Introduction, Second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Quantization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Possible exam </a:t>
            </a:r>
            <a:r>
              <a:rPr lang="en-GB" sz="2400" b="1" dirty="0" err="1">
                <a:solidFill>
                  <a:srgbClr val="410DFF"/>
                </a:solidFill>
              </a:rPr>
              <a:t>modi</a:t>
            </a:r>
            <a:r>
              <a:rPr lang="en-GB" sz="2400" b="1" dirty="0">
                <a:solidFill>
                  <a:srgbClr val="410DFF"/>
                </a:solidFill>
              </a:rPr>
              <a:t> </a:t>
            </a:r>
            <a:r>
              <a:rPr lang="en-GB" sz="2400" b="1" dirty="0"/>
              <a:t>of the course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D84F0-B8A1-7C8D-C36D-87AE6DE8CE16}"/>
              </a:ext>
            </a:extLst>
          </p:cNvPr>
          <p:cNvSpPr txBox="1"/>
          <p:nvPr/>
        </p:nvSpPr>
        <p:spPr>
          <a:xfrm>
            <a:off x="629445" y="1556792"/>
            <a:ext cx="8108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Students can choose one of the following options (all orally):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Examination with two questions on the course from two different topics</a:t>
            </a:r>
            <a:br>
              <a:rPr lang="en-DE" dirty="0"/>
            </a:br>
            <a:r>
              <a:rPr lang="en-DE" dirty="0"/>
              <a:t>(30 minutes).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small numerical project worked out by the student (15 minutes)</a:t>
            </a:r>
            <a:br>
              <a:rPr lang="en-DE" dirty="0"/>
            </a:br>
            <a:r>
              <a:rPr lang="en-DE" dirty="0"/>
              <a:t>and one question on the course (15 minutes).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current research publication by the student (20 minutes) and </a:t>
            </a:r>
            <a:br>
              <a:rPr lang="en-DE" dirty="0"/>
            </a:br>
            <a:r>
              <a:rPr lang="en-DE" dirty="0"/>
              <a:t>one question on the course (10 minutes).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BEFD-A28D-686E-F61E-E8FEBBE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47" y="3921317"/>
            <a:ext cx="3877905" cy="20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F354A4A-1382-727C-8D9A-E27A89D3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581" y="2996952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ct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79C599-B753-3FC4-4936-EC59851BDE1A}"/>
              </a:ext>
            </a:extLst>
          </p:cNvPr>
          <p:cNvCxnSpPr/>
          <p:nvPr/>
        </p:nvCxnSpPr>
        <p:spPr>
          <a:xfrm>
            <a:off x="467544" y="3775644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49AC39-1188-D623-4C45-DC18D8D80357}"/>
              </a:ext>
            </a:extLst>
          </p:cNvPr>
          <p:cNvSpPr txBox="1"/>
          <p:nvPr/>
        </p:nvSpPr>
        <p:spPr>
          <a:xfrm>
            <a:off x="2445778" y="38464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Lectures 1+2 – Second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Quantization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3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The full solid-state Hamiltonian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4D623-59DA-E146-B4D5-EBD82F8E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76" y="1195934"/>
            <a:ext cx="2612529" cy="16921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4C161-62F3-42BC-3E14-E288C51A0A07}"/>
              </a:ext>
            </a:extLst>
          </p:cNvPr>
          <p:cNvGrpSpPr/>
          <p:nvPr/>
        </p:nvGrpSpPr>
        <p:grpSpPr>
          <a:xfrm>
            <a:off x="228676" y="1784341"/>
            <a:ext cx="6235700" cy="1409700"/>
            <a:chOff x="228676" y="1346706"/>
            <a:chExt cx="6235700" cy="1409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483A0A-0985-9D49-9B2C-5F88853E9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76" y="1346706"/>
              <a:ext cx="6235700" cy="14097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38866A-075F-D4BC-65A1-A6EC75B8FD82}"/>
                </a:ext>
              </a:extLst>
            </p:cNvPr>
            <p:cNvSpPr/>
            <p:nvPr/>
          </p:nvSpPr>
          <p:spPr>
            <a:xfrm>
              <a:off x="6156176" y="1484784"/>
              <a:ext cx="30820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C73D8-93C3-A91F-BBBB-A37188D86B16}"/>
              </a:ext>
            </a:extLst>
          </p:cNvPr>
          <p:cNvSpPr/>
          <p:nvPr/>
        </p:nvSpPr>
        <p:spPr>
          <a:xfrm>
            <a:off x="3614469" y="1784341"/>
            <a:ext cx="1382209" cy="677901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C51708-A788-4BB8-38BD-CE8C3C074457}"/>
              </a:ext>
            </a:extLst>
          </p:cNvPr>
          <p:cNvCxnSpPr/>
          <p:nvPr/>
        </p:nvCxnSpPr>
        <p:spPr>
          <a:xfrm>
            <a:off x="2915816" y="2792905"/>
            <a:ext cx="0" cy="1584176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2585F7-A46A-3E4B-EAB5-41C0361AAACB}"/>
              </a:ext>
            </a:extLst>
          </p:cNvPr>
          <p:cNvSpPr txBox="1"/>
          <p:nvPr/>
        </p:nvSpPr>
        <p:spPr>
          <a:xfrm>
            <a:off x="574497" y="4377081"/>
            <a:ext cx="816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Many fascinating phenomena like magnetism, superconductivity, quantum criticality, </a:t>
            </a:r>
            <a:br>
              <a:rPr lang="en-DE" dirty="0"/>
            </a:br>
            <a:r>
              <a:rPr lang="en-DE" dirty="0"/>
              <a:t>metal-insulator transitions, …</a:t>
            </a:r>
          </a:p>
          <a:p>
            <a:endParaRPr lang="en-DE" dirty="0"/>
          </a:p>
          <a:p>
            <a:r>
              <a:rPr lang="en-DE" dirty="0"/>
              <a:t>However: advanced description necessary! One-particle picture does not hold!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19557F-750F-69BD-9977-615FA18084D9}"/>
              </a:ext>
            </a:extLst>
          </p:cNvPr>
          <p:cNvSpPr/>
          <p:nvPr/>
        </p:nvSpPr>
        <p:spPr>
          <a:xfrm>
            <a:off x="1072762" y="1763488"/>
            <a:ext cx="1074009" cy="677901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11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Towards interacting systems…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C73D8-93C3-A91F-BBBB-A37188D86B16}"/>
              </a:ext>
            </a:extLst>
          </p:cNvPr>
          <p:cNvSpPr/>
          <p:nvPr/>
        </p:nvSpPr>
        <p:spPr>
          <a:xfrm>
            <a:off x="3081108" y="2710683"/>
            <a:ext cx="2720073" cy="1834197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585F7-A46A-3E4B-EAB5-41C0361AAACB}"/>
              </a:ext>
            </a:extLst>
          </p:cNvPr>
          <p:cNvSpPr txBox="1"/>
          <p:nvPr/>
        </p:nvSpPr>
        <p:spPr>
          <a:xfrm>
            <a:off x="179512" y="1441832"/>
            <a:ext cx="5803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How can we obtain information from an interacting system?</a:t>
            </a:r>
          </a:p>
          <a:p>
            <a:endParaRPr lang="en-DE" dirty="0"/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S</a:t>
            </a:r>
            <a:r>
              <a:rPr lang="en-DE" dirty="0">
                <a:sym typeface="Wingdings" pitchFamily="2" charset="2"/>
              </a:rPr>
              <a:t>cattering experiments (theory)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A3FD0-8FCF-A0E3-0938-DD8F78285F6F}"/>
              </a:ext>
            </a:extLst>
          </p:cNvPr>
          <p:cNvSpPr txBox="1"/>
          <p:nvPr/>
        </p:nvSpPr>
        <p:spPr>
          <a:xfrm>
            <a:off x="179512" y="4909936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Three ingredients necessary:</a:t>
            </a:r>
          </a:p>
          <a:p>
            <a:pPr marL="342900" indent="-342900">
              <a:buAutoNum type="arabicParenR"/>
            </a:pPr>
            <a:r>
              <a:rPr lang="en-US" dirty="0"/>
              <a:t>Many-body treatment </a:t>
            </a:r>
            <a:r>
              <a:rPr lang="en-US" dirty="0">
                <a:sym typeface="Wingdings" pitchFamily="2" charset="2"/>
              </a:rPr>
              <a:t> Second quantization</a:t>
            </a:r>
          </a:p>
          <a:p>
            <a:pPr marL="342900" indent="-342900">
              <a:buAutoNum type="arabicParenR"/>
            </a:pPr>
            <a:r>
              <a:rPr lang="en-GB" dirty="0"/>
              <a:t>T</a:t>
            </a:r>
            <a:r>
              <a:rPr lang="en-DE" dirty="0"/>
              <a:t>ime evolution </a:t>
            </a:r>
            <a:r>
              <a:rPr lang="en-DE" dirty="0">
                <a:sym typeface="Wingdings" pitchFamily="2" charset="2"/>
              </a:rPr>
              <a:t> Pictures of time evolution</a:t>
            </a:r>
          </a:p>
          <a:p>
            <a:pPr marL="342900" indent="-342900">
              <a:buAutoNum type="arabicParenR"/>
            </a:pPr>
            <a:r>
              <a:rPr lang="en-DE" dirty="0">
                <a:sym typeface="Wingdings" pitchFamily="2" charset="2"/>
              </a:rPr>
              <a:t>How does the system respond?  Linear response theory</a:t>
            </a:r>
            <a:endParaRPr lang="en-D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D70A67-C46F-E0B7-AAD1-200B09B3F6D1}"/>
              </a:ext>
            </a:extLst>
          </p:cNvPr>
          <p:cNvCxnSpPr/>
          <p:nvPr/>
        </p:nvCxnSpPr>
        <p:spPr>
          <a:xfrm flipH="1">
            <a:off x="5450912" y="3375753"/>
            <a:ext cx="1368152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FCD474-7F20-0418-9879-54C5CC5F4FB5}"/>
              </a:ext>
            </a:extLst>
          </p:cNvPr>
          <p:cNvCxnSpPr>
            <a:cxnSpLocks/>
          </p:cNvCxnSpPr>
          <p:nvPr/>
        </p:nvCxnSpPr>
        <p:spPr>
          <a:xfrm rot="2700000" flipH="1">
            <a:off x="2258083" y="3372203"/>
            <a:ext cx="1368152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39065B-3B17-CB7F-36B1-CF6D5D090AA9}"/>
              </a:ext>
            </a:extLst>
          </p:cNvPr>
          <p:cNvCxnSpPr>
            <a:cxnSpLocks/>
          </p:cNvCxnSpPr>
          <p:nvPr/>
        </p:nvCxnSpPr>
        <p:spPr>
          <a:xfrm flipH="1">
            <a:off x="3868510" y="3898966"/>
            <a:ext cx="13099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6378A5-A2BB-2A3A-51A9-53B787E89F70}"/>
                  </a:ext>
                </a:extLst>
              </p:cNvPr>
              <p:cNvSpPr txBox="1"/>
              <p:nvPr/>
            </p:nvSpPr>
            <p:spPr>
              <a:xfrm>
                <a:off x="5178508" y="4019937"/>
                <a:ext cx="542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6378A5-A2BB-2A3A-51A9-53B787E8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508" y="4019937"/>
                <a:ext cx="542136" cy="276999"/>
              </a:xfrm>
              <a:prstGeom prst="rect">
                <a:avLst/>
              </a:prstGeom>
              <a:blipFill>
                <a:blip r:embed="rId3"/>
                <a:stretch>
                  <a:fillRect t="-17391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97369E-BB1A-5103-9A8C-B514850C52B6}"/>
                  </a:ext>
                </a:extLst>
              </p:cNvPr>
              <p:cNvSpPr txBox="1"/>
              <p:nvPr/>
            </p:nvSpPr>
            <p:spPr>
              <a:xfrm>
                <a:off x="3389600" y="4019937"/>
                <a:ext cx="693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97369E-BB1A-5103-9A8C-B514850C5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600" y="4019937"/>
                <a:ext cx="693395" cy="276999"/>
              </a:xfrm>
              <a:prstGeom prst="rect">
                <a:avLst/>
              </a:prstGeom>
              <a:blipFill>
                <a:blip r:embed="rId4"/>
                <a:stretch>
                  <a:fillRect t="-17391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96070-C34E-4E3F-6258-3DD1C25D945F}"/>
                  </a:ext>
                </a:extLst>
              </p:cNvPr>
              <p:cNvSpPr txBox="1"/>
              <p:nvPr/>
            </p:nvSpPr>
            <p:spPr>
              <a:xfrm>
                <a:off x="6819064" y="3081259"/>
                <a:ext cx="444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96070-C34E-4E3F-6258-3DD1C25D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4" y="3081259"/>
                <a:ext cx="444930" cy="276999"/>
              </a:xfrm>
              <a:prstGeom prst="rect">
                <a:avLst/>
              </a:prstGeom>
              <a:blipFill>
                <a:blip r:embed="rId5"/>
                <a:stretch>
                  <a:fillRect l="-19444" t="-4348" r="-8333" b="-347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026ECD-5952-870B-DFCA-4A4BB82A3989}"/>
                  </a:ext>
                </a:extLst>
              </p:cNvPr>
              <p:cNvSpPr txBox="1"/>
              <p:nvPr/>
            </p:nvSpPr>
            <p:spPr>
              <a:xfrm>
                <a:off x="1988987" y="2988941"/>
                <a:ext cx="497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026ECD-5952-870B-DFCA-4A4BB82A3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87" y="2988941"/>
                <a:ext cx="497252" cy="276999"/>
              </a:xfrm>
              <a:prstGeom prst="rect">
                <a:avLst/>
              </a:prstGeom>
              <a:blipFill>
                <a:blip r:embed="rId6"/>
                <a:stretch>
                  <a:fillRect l="-15000" t="-4348" r="-10000" b="-304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486FD0B8-1379-DD16-1505-C6CEBD89BB66}"/>
              </a:ext>
            </a:extLst>
          </p:cNvPr>
          <p:cNvSpPr/>
          <p:nvPr/>
        </p:nvSpPr>
        <p:spPr>
          <a:xfrm>
            <a:off x="3693089" y="3285273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D9386D82-C056-79F0-380B-FDB6A85D4850}"/>
              </a:ext>
            </a:extLst>
          </p:cNvPr>
          <p:cNvSpPr/>
          <p:nvPr/>
        </p:nvSpPr>
        <p:spPr>
          <a:xfrm>
            <a:off x="4456275" y="3180363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F5F44D37-9B47-71CE-6DC4-4F27EBECD61E}"/>
              </a:ext>
            </a:extLst>
          </p:cNvPr>
          <p:cNvSpPr/>
          <p:nvPr/>
        </p:nvSpPr>
        <p:spPr>
          <a:xfrm rot="15710117">
            <a:off x="4252098" y="3987340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0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9" grpId="0"/>
      <p:bldP spid="13" grpId="0"/>
      <p:bldP spid="21" grpId="0"/>
      <p:bldP spid="1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Lectures 1 + 2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9EAA3-36B0-1448-8A80-E3808477DEBA}"/>
              </a:ext>
            </a:extLst>
          </p:cNvPr>
          <p:cNvSpPr txBox="1"/>
          <p:nvPr/>
        </p:nvSpPr>
        <p:spPr>
          <a:xfrm>
            <a:off x="323528" y="1340768"/>
            <a:ext cx="206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u="sng" dirty="0"/>
              <a:t>Content and 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D074D-9274-7368-2D50-2D6C8D988EED}"/>
              </a:ext>
            </a:extLst>
          </p:cNvPr>
          <p:cNvSpPr txBox="1"/>
          <p:nvPr/>
        </p:nvSpPr>
        <p:spPr>
          <a:xfrm>
            <a:off x="611560" y="2022319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Many-body wave functions in first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Operators in first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number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Creation and annihilation operators for bosons and fermions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Operators in second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Change of basis and quantum field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6575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F00328-41E7-65CE-05A7-6E6E1A07BCA8}"/>
              </a:ext>
            </a:extLst>
          </p:cNvPr>
          <p:cNvSpPr txBox="1"/>
          <p:nvPr/>
        </p:nvSpPr>
        <p:spPr>
          <a:xfrm>
            <a:off x="6849097" y="5643868"/>
            <a:ext cx="2087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240C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3240C0"/>
                </a:solidFill>
              </a:rPr>
              <a:t>Cooper pairs and</a:t>
            </a:r>
          </a:p>
          <a:p>
            <a:r>
              <a:rPr lang="en-DE" b="1" dirty="0">
                <a:solidFill>
                  <a:srgbClr val="3240C0"/>
                </a:solidFill>
              </a:rPr>
              <a:t>superconductors</a:t>
            </a: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4100" name="Picture 4" descr="Shutterstock">
            <a:extLst>
              <a:ext uri="{FF2B5EF4-FFF2-40B4-BE49-F238E27FC236}">
                <a16:creationId xmlns:a16="http://schemas.microsoft.com/office/drawing/2014/main" id="{E2BBB9C4-DC47-24EF-D876-28CD47F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01" y="5123522"/>
            <a:ext cx="2824220" cy="158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 animBg="1"/>
      <p:bldP spid="30" grpId="0" animBg="1"/>
      <p:bldP spid="31" grpId="0"/>
      <p:bldP spid="35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30AB9-639C-0262-8C4C-F03B909A337C}"/>
              </a:ext>
            </a:extLst>
          </p:cNvPr>
          <p:cNvSpPr txBox="1"/>
          <p:nvPr/>
        </p:nvSpPr>
        <p:spPr>
          <a:xfrm>
            <a:off x="4820481" y="1196752"/>
            <a:ext cx="34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Quantum criticality/Strange metals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0625F-E77C-CA3B-4F02-08AC8C195BB1}"/>
              </a:ext>
            </a:extLst>
          </p:cNvPr>
          <p:cNvSpPr txBox="1"/>
          <p:nvPr/>
        </p:nvSpPr>
        <p:spPr>
          <a:xfrm>
            <a:off x="5938697" y="1456204"/>
            <a:ext cx="209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J. Custers, et al., Nature (2003)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323528" y="119675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High-T</a:t>
            </a:r>
            <a:r>
              <a:rPr lang="en-DE" baseline="-25000" dirty="0"/>
              <a:t>c</a:t>
            </a:r>
            <a:r>
              <a:rPr lang="en-DE" dirty="0"/>
              <a:t> superconductivity, pseudogap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1881726" y="145620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24000" y="4221088"/>
            <a:ext cx="318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Mott metal-insulator 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1855831" y="4480540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484036" y="4751566"/>
            <a:ext cx="2179806" cy="1832040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4880511" y="4168249"/>
            <a:ext cx="42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“Artificial materials”/quantum simulators</a:t>
            </a:r>
            <a:br>
              <a:rPr lang="en-DE" dirty="0"/>
            </a:br>
            <a:r>
              <a:rPr lang="en-DE" dirty="0"/>
              <a:t>(cold atoms, moiré, 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DCEF4-12ED-2A65-2A74-47705CAC3BDD}"/>
              </a:ext>
            </a:extLst>
          </p:cNvPr>
          <p:cNvSpPr txBox="1"/>
          <p:nvPr/>
        </p:nvSpPr>
        <p:spPr>
          <a:xfrm>
            <a:off x="7410818" y="1828731"/>
            <a:ext cx="1674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dirty="0"/>
              <a:t>TS et al., PRL ‘17</a:t>
            </a:r>
          </a:p>
          <a:p>
            <a:r>
              <a:rPr lang="en-US" dirty="0"/>
              <a:t>TS et al., PRL ’19</a:t>
            </a:r>
          </a:p>
          <a:p>
            <a:r>
              <a:rPr lang="en-US" dirty="0"/>
              <a:t>Adler, …, TS, …, 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dirty="0" err="1"/>
              <a:t>arXiv</a:t>
            </a:r>
            <a:r>
              <a:rPr lang="en-US" dirty="0"/>
              <a:t> ’24</a:t>
            </a:r>
          </a:p>
          <a:p>
            <a:r>
              <a:rPr lang="en-US" dirty="0" err="1"/>
              <a:t>Kitatani</a:t>
            </a:r>
            <a:r>
              <a:rPr lang="en-US" dirty="0"/>
              <a:t>, TS, …, </a:t>
            </a:r>
            <a:r>
              <a:rPr lang="en-US" dirty="0" err="1"/>
              <a:t>arXiv</a:t>
            </a:r>
            <a:r>
              <a:rPr lang="en-US" dirty="0"/>
              <a:t> ‘25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3549F-3824-3D24-FBF2-D44787BF1827}"/>
              </a:ext>
            </a:extLst>
          </p:cNvPr>
          <p:cNvSpPr txBox="1"/>
          <p:nvPr/>
        </p:nvSpPr>
        <p:spPr>
          <a:xfrm>
            <a:off x="2794846" y="1850906"/>
            <a:ext cx="26604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Tseng, …, TS, </a:t>
            </a:r>
            <a:r>
              <a:rPr lang="en-US" sz="1200" dirty="0" err="1"/>
              <a:t>Hansmann</a:t>
            </a:r>
            <a:r>
              <a:rPr lang="en-US" sz="1200" dirty="0"/>
              <a:t>, </a:t>
            </a:r>
            <a:r>
              <a:rPr lang="en-US" sz="1200" dirty="0" err="1"/>
              <a:t>SciPost</a:t>
            </a:r>
            <a:r>
              <a:rPr lang="en-US" sz="1200" dirty="0"/>
              <a:t> Ph. ’25</a:t>
            </a:r>
          </a:p>
          <a:p>
            <a:r>
              <a:rPr lang="en-US" sz="1200" dirty="0" err="1"/>
              <a:t>Malcolms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‘24 </a:t>
            </a:r>
          </a:p>
          <a:p>
            <a:r>
              <a:rPr lang="en-US" sz="1200" dirty="0"/>
              <a:t>Ortiz,…, TS, </a:t>
            </a:r>
            <a:r>
              <a:rPr lang="en-US" sz="1200" dirty="0" err="1"/>
              <a:t>Hepting</a:t>
            </a:r>
            <a:r>
              <a:rPr lang="en-US" sz="1200" dirty="0"/>
              <a:t>, PRR ‘22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Front. Phys. ‘22</a:t>
            </a:r>
          </a:p>
          <a:p>
            <a:r>
              <a:rPr lang="en-US" sz="1200" dirty="0" err="1"/>
              <a:t>Kitatani</a:t>
            </a:r>
            <a:r>
              <a:rPr lang="en-US" sz="1200" dirty="0"/>
              <a:t>, …, TS, Held, JPM ‘22</a:t>
            </a:r>
          </a:p>
          <a:p>
            <a:r>
              <a:rPr lang="en-US" sz="1200" dirty="0"/>
              <a:t>TS and Toschi, JPCM ‘21</a:t>
            </a:r>
          </a:p>
          <a:p>
            <a:r>
              <a:rPr lang="en-GB" sz="1200" b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Klebel</a:t>
            </a:r>
            <a:r>
              <a:rPr lang="en-GB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-Knobloch, TS, …, PRB ‘21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/>
              <a:t>Kitatani</a:t>
            </a:r>
            <a:r>
              <a:rPr lang="en-US" sz="1200" dirty="0"/>
              <a:t>, TS, et al., PRB(R) ‘19</a:t>
            </a:r>
          </a:p>
          <a:p>
            <a:r>
              <a:rPr lang="en-US" sz="1200" dirty="0"/>
              <a:t>Gunnarsson, TS, et al., PRL ‘15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C09B9B-C381-13D6-1EA5-5A7D71410F1C}"/>
              </a:ext>
            </a:extLst>
          </p:cNvPr>
          <p:cNvSpPr txBox="1"/>
          <p:nvPr/>
        </p:nvSpPr>
        <p:spPr>
          <a:xfrm>
            <a:off x="2665667" y="4751566"/>
            <a:ext cx="21812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Menke, …, TS, PRL ’24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‘25</a:t>
            </a:r>
          </a:p>
          <a:p>
            <a:r>
              <a:rPr lang="en-US" sz="1200" dirty="0"/>
              <a:t>Kowalski, …, TS, PRL ‘24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SciPost</a:t>
            </a:r>
            <a:r>
              <a:rPr lang="en-US" sz="1200" dirty="0"/>
              <a:t> Ph. ‘24</a:t>
            </a:r>
          </a:p>
          <a:p>
            <a:r>
              <a:rPr lang="en-US" sz="1200" dirty="0"/>
              <a:t>Wagner, …, TS, …, </a:t>
            </a:r>
            <a:r>
              <a:rPr lang="en-US" sz="1200" dirty="0" err="1"/>
              <a:t>Sangiovanni</a:t>
            </a:r>
            <a:endParaRPr lang="en-US" sz="1200" dirty="0"/>
          </a:p>
          <a:p>
            <a:r>
              <a:rPr lang="en-US" sz="1200" dirty="0"/>
              <a:t>	Nat. Comm. ‘23</a:t>
            </a:r>
          </a:p>
          <a:p>
            <a:r>
              <a:rPr lang="en-US" sz="1200" dirty="0"/>
              <a:t>TS et al., PRX ‘21</a:t>
            </a:r>
          </a:p>
          <a:p>
            <a:r>
              <a:rPr lang="en-US" sz="1200" dirty="0" err="1"/>
              <a:t>Wietek</a:t>
            </a:r>
            <a:r>
              <a:rPr lang="en-US" sz="1200" dirty="0"/>
              <a:t>, …, TS, Georges, PRX ‘21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et al., PRR ‘20</a:t>
            </a:r>
          </a:p>
          <a:p>
            <a:r>
              <a:rPr lang="en-US" sz="1200" dirty="0"/>
              <a:t>TS et al., PRB ‘15</a:t>
            </a:r>
          </a:p>
          <a:p>
            <a:r>
              <a:rPr lang="en-US" sz="1200" dirty="0"/>
              <a:t>TS et al., JMMM ‘16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349841-DA5F-FA8C-58E6-6F1F2F489AA5}"/>
              </a:ext>
            </a:extLst>
          </p:cNvPr>
          <p:cNvSpPr txBox="1"/>
          <p:nvPr/>
        </p:nvSpPr>
        <p:spPr>
          <a:xfrm>
            <a:off x="7224318" y="5154284"/>
            <a:ext cx="462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Tscheppe</a:t>
            </a:r>
            <a:r>
              <a:rPr lang="en-US" sz="1200" dirty="0"/>
              <a:t>, …, TS, PNAS ’24</a:t>
            </a:r>
          </a:p>
          <a:p>
            <a:r>
              <a:rPr lang="en-US" sz="1200" dirty="0"/>
              <a:t>D. Kiese, … TS, …, in</a:t>
            </a:r>
            <a:br>
              <a:rPr lang="en-US" sz="1200" dirty="0"/>
            </a:br>
            <a:r>
              <a:rPr lang="en-US" sz="1200" dirty="0"/>
              <a:t>	preparation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2CAAFA-8F89-8C52-C5C5-09BE167CE893}"/>
              </a:ext>
            </a:extLst>
          </p:cNvPr>
          <p:cNvGrpSpPr/>
          <p:nvPr/>
        </p:nvGrpSpPr>
        <p:grpSpPr>
          <a:xfrm>
            <a:off x="5021227" y="4887619"/>
            <a:ext cx="2223984" cy="1565717"/>
            <a:chOff x="4961197" y="4706003"/>
            <a:chExt cx="2223984" cy="1565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E136F3-02F3-3BC0-CAF9-A22457AF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2435" y="4751566"/>
              <a:ext cx="2172746" cy="15201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88419-4EB0-9679-1DB1-B5D5B385399E}"/>
                </a:ext>
              </a:extLst>
            </p:cNvPr>
            <p:cNvSpPr/>
            <p:nvPr/>
          </p:nvSpPr>
          <p:spPr>
            <a:xfrm>
              <a:off x="4961197" y="4706003"/>
              <a:ext cx="330883" cy="31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22" y="1787718"/>
            <a:ext cx="2486569" cy="2183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6E5F-9E3C-E29B-F535-8BF55F291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389" y="1664567"/>
            <a:ext cx="1610997" cy="2370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51014-F281-B9C1-1E9F-AFB472DF47AA}"/>
              </a:ext>
            </a:extLst>
          </p:cNvPr>
          <p:cNvSpPr txBox="1"/>
          <p:nvPr/>
        </p:nvSpPr>
        <p:spPr>
          <a:xfrm>
            <a:off x="5997277" y="4736177"/>
            <a:ext cx="327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Y. </a:t>
            </a:r>
            <a:r>
              <a:rPr lang="en-US" sz="1200" i="1" dirty="0" err="1"/>
              <a:t>Huo</a:t>
            </a:r>
            <a:r>
              <a:rPr lang="en-US" sz="1200" i="1" dirty="0"/>
              <a:t>, …, H.-C. </a:t>
            </a:r>
            <a:r>
              <a:rPr lang="en-US" sz="1200" i="1" dirty="0" err="1"/>
              <a:t>Nägerl</a:t>
            </a:r>
            <a:r>
              <a:rPr lang="en-US" sz="1200" i="1" dirty="0"/>
              <a:t>, Nat. Phys. (2024)</a:t>
            </a:r>
            <a:endParaRPr lang="en-DE" sz="1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F72CB-02E2-0C06-9505-FB7CA5075360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How can we treat such systems</a:t>
            </a:r>
            <a:br>
              <a:rPr lang="en-US" sz="2400" b="1" dirty="0"/>
            </a:br>
            <a:r>
              <a:rPr lang="en-US" sz="2400" b="1" dirty="0"/>
              <a:t>theoretically?</a:t>
            </a:r>
          </a:p>
        </p:txBody>
      </p:sp>
    </p:spTree>
    <p:extLst>
      <p:ext uri="{BB962C8B-B14F-4D97-AF65-F5344CB8AC3E}">
        <p14:creationId xmlns:p14="http://schemas.microsoft.com/office/powerpoint/2010/main" val="271633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27" grpId="0"/>
      <p:bldP spid="33" grpId="0"/>
      <p:bldP spid="34" grpId="0"/>
      <p:bldP spid="36" grpId="0"/>
      <p:bldP spid="37" grpId="0"/>
      <p:bldP spid="3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The full many-body (‘ab-initio’, solid-state) Hamiltonian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253D6-3C9D-AF48-9763-6CEAB2F340AE}"/>
              </a:ext>
            </a:extLst>
          </p:cNvPr>
          <p:cNvSpPr txBox="1"/>
          <p:nvPr/>
        </p:nvSpPr>
        <p:spPr>
          <a:xfrm>
            <a:off x="541313" y="4100843"/>
            <a:ext cx="806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how can we treat a (quantum mechanical) system with 10</a:t>
            </a:r>
            <a:r>
              <a:rPr lang="en-US" baseline="30000" dirty="0"/>
              <a:t>23</a:t>
            </a:r>
            <a:r>
              <a:rPr lang="en-US" dirty="0"/>
              <a:t> constituents?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F2197-114F-A944-9D11-E51466A4C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487" y="1861029"/>
            <a:ext cx="3025527" cy="17018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B1A266-18EE-D14F-9378-C5BC003FE06D}"/>
              </a:ext>
            </a:extLst>
          </p:cNvPr>
          <p:cNvCxnSpPr>
            <a:cxnSpLocks/>
          </p:cNvCxnSpPr>
          <p:nvPr/>
        </p:nvCxnSpPr>
        <p:spPr>
          <a:xfrm flipH="1">
            <a:off x="1951767" y="4843249"/>
            <a:ext cx="1800200" cy="4071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34FF5-43B0-C240-9A76-C59532732A3B}"/>
              </a:ext>
            </a:extLst>
          </p:cNvPr>
          <p:cNvCxnSpPr>
            <a:cxnSpLocks/>
          </p:cNvCxnSpPr>
          <p:nvPr/>
        </p:nvCxnSpPr>
        <p:spPr>
          <a:xfrm rot="-240000">
            <a:off x="5531381" y="4777805"/>
            <a:ext cx="1642740" cy="57664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A655B6-FE5E-5848-8250-D4EDBB549916}"/>
              </a:ext>
            </a:extLst>
          </p:cNvPr>
          <p:cNvSpPr txBox="1"/>
          <p:nvPr/>
        </p:nvSpPr>
        <p:spPr>
          <a:xfrm>
            <a:off x="229158" y="5441969"/>
            <a:ext cx="5177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pproximate solutions to H:</a:t>
            </a:r>
            <a:br>
              <a:rPr lang="en-DE" b="1" dirty="0"/>
            </a:br>
            <a:r>
              <a:rPr lang="en-DE" dirty="0"/>
              <a:t>density functional theory (DFT), perturbation theory, </a:t>
            </a:r>
            <a:br>
              <a:rPr lang="en-DE" dirty="0"/>
            </a:br>
            <a:r>
              <a:rPr lang="en-DE" dirty="0"/>
              <a:t>GW,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ADE-E398-7F49-A48E-B9E01706E605}"/>
              </a:ext>
            </a:extLst>
          </p:cNvPr>
          <p:cNvSpPr txBox="1"/>
          <p:nvPr/>
        </p:nvSpPr>
        <p:spPr>
          <a:xfrm>
            <a:off x="6639853" y="5485594"/>
            <a:ext cx="250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pproximation to H:</a:t>
            </a:r>
            <a:br>
              <a:rPr lang="en-DE" b="1" dirty="0"/>
            </a:br>
            <a:r>
              <a:rPr lang="en-DE" dirty="0"/>
              <a:t>capture essential physics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01D33-4937-9C92-C2E2-E8B831717B3E}"/>
              </a:ext>
            </a:extLst>
          </p:cNvPr>
          <p:cNvSpPr/>
          <p:nvPr/>
        </p:nvSpPr>
        <p:spPr>
          <a:xfrm>
            <a:off x="6579516" y="5511229"/>
            <a:ext cx="2504147" cy="620696"/>
          </a:xfrm>
          <a:prstGeom prst="rect">
            <a:avLst/>
          </a:prstGeom>
          <a:solidFill>
            <a:srgbClr val="4F81BD">
              <a:alpha val="51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DD338-21EB-08FB-0FD8-72374DD8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774762"/>
            <a:ext cx="6406704" cy="2057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FF850-18D2-EE48-B1E6-950F9A3B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3" y="1871336"/>
            <a:ext cx="4442955" cy="2499162"/>
          </a:xfrm>
          <a:prstGeom prst="rect">
            <a:avLst/>
          </a:prstGeom>
        </p:spPr>
      </p:pic>
      <p:pic>
        <p:nvPicPr>
          <p:cNvPr id="79" name="Bild 16">
            <a:extLst>
              <a:ext uri="{FF2B5EF4-FFF2-40B4-BE49-F238E27FC236}">
                <a16:creationId xmlns:a16="http://schemas.microsoft.com/office/drawing/2014/main" id="{C29470CF-A41B-CD42-B3DD-0F1572E9D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334" y="4560031"/>
            <a:ext cx="4841769" cy="825074"/>
          </a:xfrm>
          <a:prstGeom prst="rect">
            <a:avLst/>
          </a:prstGeom>
          <a:noFill/>
          <a:ln w="69850">
            <a:noFill/>
            <a:miter lim="800000"/>
            <a:headEnd/>
            <a:tailEnd/>
          </a:ln>
          <a:effectLst>
            <a:outerShdw blurRad="88900" dist="508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Interacting systems: </a:t>
            </a:r>
            <a:r>
              <a:rPr lang="en-GB" sz="2400" b="1" dirty="0"/>
              <a:t>fascinating physics - </a:t>
            </a:r>
            <a:br>
              <a:rPr lang="en-GB" sz="2400" b="1" dirty="0"/>
            </a:br>
            <a:r>
              <a:rPr lang="en-GB" sz="2400" b="1" dirty="0"/>
              <a:t>and a simple (?) </a:t>
            </a:r>
            <a:r>
              <a:rPr lang="en-GB" sz="2400" b="1" dirty="0" err="1"/>
              <a:t>modellization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5" name="Textfeld 17">
            <a:extLst>
              <a:ext uri="{FF2B5EF4-FFF2-40B4-BE49-F238E27FC236}">
                <a16:creationId xmlns:a16="http://schemas.microsoft.com/office/drawing/2014/main" id="{1FDA6990-0729-0340-A742-4B76BC1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70" y="5666631"/>
            <a:ext cx="1436612" cy="461665"/>
          </a:xfrm>
          <a:prstGeom prst="rect">
            <a:avLst/>
          </a:prstGeom>
          <a:noFill/>
          <a:ln w="69850">
            <a:solidFill>
              <a:srgbClr val="00009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 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hopping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8">
            <a:extLst>
              <a:ext uri="{FF2B5EF4-FFF2-40B4-BE49-F238E27FC236}">
                <a16:creationId xmlns:a16="http://schemas.microsoft.com/office/drawing/2014/main" id="{EE339585-B6C8-AA4A-B61E-D90C56F8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232" y="5549559"/>
            <a:ext cx="2047484" cy="738664"/>
          </a:xfrm>
          <a:prstGeom prst="rect">
            <a:avLst/>
          </a:prstGeom>
          <a:noFill/>
          <a:ln w="730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Coulomb</a:t>
            </a:r>
          </a:p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334FD7-E278-2F4E-862F-A1D22D3D99E5}"/>
              </a:ext>
            </a:extLst>
          </p:cNvPr>
          <p:cNvGrpSpPr/>
          <p:nvPr/>
        </p:nvGrpSpPr>
        <p:grpSpPr>
          <a:xfrm>
            <a:off x="816508" y="4560031"/>
            <a:ext cx="2726202" cy="546209"/>
            <a:chOff x="4773845" y="5639710"/>
            <a:chExt cx="2726202" cy="546209"/>
          </a:xfrm>
        </p:grpSpPr>
        <p:sp>
          <p:nvSpPr>
            <p:cNvPr id="47" name="Rechteck 16">
              <a:extLst>
                <a:ext uri="{FF2B5EF4-FFF2-40B4-BE49-F238E27FC236}">
                  <a16:creationId xmlns:a16="http://schemas.microsoft.com/office/drawing/2014/main" id="{E52279A6-B267-B948-9024-1045017A007B}"/>
                </a:ext>
              </a:extLst>
            </p:cNvPr>
            <p:cNvSpPr/>
            <p:nvPr/>
          </p:nvSpPr>
          <p:spPr>
            <a:xfrm>
              <a:off x="4773845" y="5652096"/>
              <a:ext cx="556468" cy="533823"/>
            </a:xfrm>
            <a:prstGeom prst="rect">
              <a:avLst/>
            </a:prstGeom>
            <a:solidFill>
              <a:srgbClr val="0070C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8" name="Rechteck 17">
              <a:extLst>
                <a:ext uri="{FF2B5EF4-FFF2-40B4-BE49-F238E27FC236}">
                  <a16:creationId xmlns:a16="http://schemas.microsoft.com/office/drawing/2014/main" id="{35366D97-CF22-B342-9BDF-9974AF838B1B}"/>
                </a:ext>
              </a:extLst>
            </p:cNvPr>
            <p:cNvSpPr/>
            <p:nvPr/>
          </p:nvSpPr>
          <p:spPr>
            <a:xfrm>
              <a:off x="7140007" y="5639710"/>
              <a:ext cx="360040" cy="504057"/>
            </a:xfrm>
            <a:prstGeom prst="rect">
              <a:avLst/>
            </a:prstGeom>
            <a:solidFill>
              <a:srgbClr val="FF000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0" name="Textfeld 42">
            <a:extLst>
              <a:ext uri="{FF2B5EF4-FFF2-40B4-BE49-F238E27FC236}">
                <a16:creationId xmlns:a16="http://schemas.microsoft.com/office/drawing/2014/main" id="{6696C631-49F9-084C-842B-E5476C0AE06F}"/>
              </a:ext>
            </a:extLst>
          </p:cNvPr>
          <p:cNvSpPr txBox="1"/>
          <p:nvPr/>
        </p:nvSpPr>
        <p:spPr bwMode="auto">
          <a:xfrm>
            <a:off x="158334" y="1208785"/>
            <a:ext cx="1847044" cy="400110"/>
          </a:xfrm>
          <a:prstGeom prst="rect">
            <a:avLst/>
          </a:prstGeom>
          <a:noFill/>
          <a:ln w="5397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Hubbard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de-D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feld 30">
            <a:extLst>
              <a:ext uri="{FF2B5EF4-FFF2-40B4-BE49-F238E27FC236}">
                <a16:creationId xmlns:a16="http://schemas.microsoft.com/office/drawing/2014/main" id="{24E196DC-FC27-2E42-B558-4E499A9A3D44}"/>
              </a:ext>
            </a:extLst>
          </p:cNvPr>
          <p:cNvSpPr txBox="1"/>
          <p:nvPr/>
        </p:nvSpPr>
        <p:spPr>
          <a:xfrm>
            <a:off x="2151024" y="6469886"/>
            <a:ext cx="70294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sz="1050" i="1" dirty="0"/>
              <a:t>J. Hubbard, </a:t>
            </a:r>
            <a:r>
              <a:rPr lang="de-AT" sz="1050" i="1" dirty="0" err="1"/>
              <a:t>Proc</a:t>
            </a:r>
            <a:r>
              <a:rPr lang="de-AT" sz="1050" i="1" dirty="0"/>
              <a:t>. Royal </a:t>
            </a:r>
            <a:r>
              <a:rPr lang="de-AT" sz="1050" i="1" dirty="0" err="1"/>
              <a:t>Soc</a:t>
            </a:r>
            <a:r>
              <a:rPr lang="de-AT" sz="1050" i="1" dirty="0"/>
              <a:t>. A, </a:t>
            </a:r>
            <a:r>
              <a:rPr lang="de-AT" sz="1050" b="1" i="1" dirty="0"/>
              <a:t>276</a:t>
            </a:r>
            <a:r>
              <a:rPr lang="de-AT" sz="1050" i="1" dirty="0"/>
              <a:t>, 238– 257 (1963)</a:t>
            </a:r>
          </a:p>
          <a:p>
            <a:pPr algn="r"/>
            <a:r>
              <a:rPr lang="de-AT" sz="1050" i="1" dirty="0"/>
              <a:t>M. Qin, TS, et al., „The Hubbard </a:t>
            </a:r>
            <a:r>
              <a:rPr lang="de-AT" sz="1050" i="1" dirty="0" err="1"/>
              <a:t>model</a:t>
            </a:r>
            <a:r>
              <a:rPr lang="de-AT" sz="1050" i="1" dirty="0"/>
              <a:t> – a </a:t>
            </a:r>
            <a:r>
              <a:rPr lang="de-AT" sz="1050" i="1" dirty="0" err="1"/>
              <a:t>computational</a:t>
            </a:r>
            <a:r>
              <a:rPr lang="de-AT" sz="1050" i="1" dirty="0"/>
              <a:t> </a:t>
            </a:r>
            <a:r>
              <a:rPr lang="de-AT" sz="1050" i="1" dirty="0" err="1"/>
              <a:t>perspective</a:t>
            </a:r>
            <a:r>
              <a:rPr lang="de-AT" sz="1050" i="1" dirty="0"/>
              <a:t>“, Annual Review </a:t>
            </a:r>
            <a:r>
              <a:rPr lang="de-AT" sz="1050" i="1" dirty="0" err="1"/>
              <a:t>of</a:t>
            </a:r>
            <a:r>
              <a:rPr lang="de-AT" sz="1050" i="1" dirty="0"/>
              <a:t> Condensed Matter </a:t>
            </a:r>
            <a:r>
              <a:rPr lang="de-AT" sz="1050" i="1" dirty="0" err="1"/>
              <a:t>Physics</a:t>
            </a:r>
            <a:r>
              <a:rPr lang="de-AT" sz="1050" i="1" dirty="0"/>
              <a:t> </a:t>
            </a:r>
            <a:r>
              <a:rPr lang="de-AT" sz="1050" b="1" i="1" dirty="0"/>
              <a:t>13</a:t>
            </a:r>
            <a:r>
              <a:rPr lang="de-AT" sz="1050" i="1" dirty="0"/>
              <a:t> (2022)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63AB0-A891-1F45-8418-A637EB4B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17" y="1627769"/>
            <a:ext cx="3626958" cy="4221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E25B88-C9D0-7E0B-8A00-369A9A786B93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model cannot be solved analytically</a:t>
            </a:r>
            <a:br>
              <a:rPr lang="en-US" sz="2000" b="1" dirty="0"/>
            </a:br>
            <a:r>
              <a:rPr lang="en-US" sz="2000" b="1" dirty="0"/>
              <a:t>in two and three dimensions!</a:t>
            </a:r>
            <a:br>
              <a:rPr lang="en-US" sz="2000" b="1" dirty="0"/>
            </a:br>
            <a:r>
              <a:rPr lang="en-US" sz="2000" b="1" dirty="0">
                <a:sym typeface="Wingdings" pitchFamily="2" charset="2"/>
              </a:rPr>
              <a:t> numerical quantum many-body </a:t>
            </a:r>
            <a:br>
              <a:rPr lang="en-US" sz="2000" b="1" dirty="0">
                <a:sym typeface="Wingdings" pitchFamily="2" charset="2"/>
              </a:rPr>
            </a:br>
            <a:r>
              <a:rPr lang="en-US" sz="2000" b="1" dirty="0">
                <a:sym typeface="Wingdings" pitchFamily="2" charset="2"/>
              </a:rPr>
              <a:t>methods needed!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774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1E190-6246-EB80-9533-72F977D0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96" y="1309794"/>
            <a:ext cx="7772400" cy="5048917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Tentative outline</a:t>
            </a:r>
            <a:r>
              <a:rPr lang="en-GB" sz="2400" b="1" dirty="0"/>
              <a:t> of the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9805E-48AA-413E-FF85-A777258C40F6}"/>
              </a:ext>
            </a:extLst>
          </p:cNvPr>
          <p:cNvSpPr/>
          <p:nvPr/>
        </p:nvSpPr>
        <p:spPr>
          <a:xfrm>
            <a:off x="1263148" y="4671283"/>
            <a:ext cx="7765367" cy="848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BCA4B-1A31-3600-185F-3ADBB86D7857}"/>
              </a:ext>
            </a:extLst>
          </p:cNvPr>
          <p:cNvSpPr/>
          <p:nvPr/>
        </p:nvSpPr>
        <p:spPr>
          <a:xfrm>
            <a:off x="1271128" y="3193955"/>
            <a:ext cx="7765368" cy="146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01955-B5FC-6472-4A27-3386EDE230D2}"/>
              </a:ext>
            </a:extLst>
          </p:cNvPr>
          <p:cNvSpPr/>
          <p:nvPr/>
        </p:nvSpPr>
        <p:spPr>
          <a:xfrm>
            <a:off x="1271127" y="5520240"/>
            <a:ext cx="7757387" cy="648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0B68A-EF0B-D1AB-15EE-F707DAD24C05}"/>
              </a:ext>
            </a:extLst>
          </p:cNvPr>
          <p:cNvSpPr/>
          <p:nvPr/>
        </p:nvSpPr>
        <p:spPr>
          <a:xfrm>
            <a:off x="1100708" y="6168311"/>
            <a:ext cx="7927806" cy="205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14DA8-FD7D-4820-5752-4F2A42A87B82}"/>
              </a:ext>
            </a:extLst>
          </p:cNvPr>
          <p:cNvSpPr txBox="1"/>
          <p:nvPr/>
        </p:nvSpPr>
        <p:spPr>
          <a:xfrm>
            <a:off x="334153" y="1530325"/>
            <a:ext cx="766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1. QFT</a:t>
            </a:r>
            <a:br>
              <a:rPr lang="en-DE" sz="1200" dirty="0"/>
            </a:br>
            <a:r>
              <a:rPr lang="en-DE" sz="1200" dirty="0"/>
              <a:t>and</a:t>
            </a:r>
            <a:br>
              <a:rPr lang="en-DE" sz="1200" dirty="0"/>
            </a:br>
            <a:r>
              <a:rPr lang="en-DE" sz="1200" dirty="0"/>
              <a:t>Green</a:t>
            </a:r>
            <a:br>
              <a:rPr lang="en-DE" sz="1200" dirty="0"/>
            </a:br>
            <a:r>
              <a:rPr lang="en-DE" sz="1200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125F8-29BB-D019-0F06-306C95D48301}"/>
              </a:ext>
            </a:extLst>
          </p:cNvPr>
          <p:cNvSpPr txBox="1"/>
          <p:nvPr/>
        </p:nvSpPr>
        <p:spPr>
          <a:xfrm>
            <a:off x="195181" y="3193955"/>
            <a:ext cx="930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2. Quantum</a:t>
            </a:r>
            <a:br>
              <a:rPr lang="en-DE" sz="1200" dirty="0"/>
            </a:br>
            <a:r>
              <a:rPr lang="en-DE" sz="1200" dirty="0"/>
              <a:t>dots, </a:t>
            </a:r>
            <a:br>
              <a:rPr lang="en-DE" sz="1200" dirty="0"/>
            </a:br>
            <a:r>
              <a:rPr lang="en-DE" sz="1200" dirty="0"/>
              <a:t>Anderson</a:t>
            </a:r>
            <a:br>
              <a:rPr lang="en-DE" sz="1200" dirty="0"/>
            </a:br>
            <a:r>
              <a:rPr lang="en-DE" sz="1200" dirty="0"/>
              <a:t>impurity</a:t>
            </a:r>
            <a:br>
              <a:rPr lang="en-DE" sz="1200" dirty="0"/>
            </a:br>
            <a:r>
              <a:rPr lang="en-DE" sz="1200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239DB-B9D4-3C3C-E873-C378ED5903FB}"/>
              </a:ext>
            </a:extLst>
          </p:cNvPr>
          <p:cNvSpPr txBox="1"/>
          <p:nvPr/>
        </p:nvSpPr>
        <p:spPr>
          <a:xfrm>
            <a:off x="68328" y="4736105"/>
            <a:ext cx="115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3. Quantum</a:t>
            </a:r>
            <a:br>
              <a:rPr lang="en-DE" sz="1200" dirty="0"/>
            </a:br>
            <a:r>
              <a:rPr lang="en-DE" sz="1200" dirty="0"/>
              <a:t>magnetism, </a:t>
            </a:r>
            <a:br>
              <a:rPr lang="en-DE" sz="1200" dirty="0"/>
            </a:br>
            <a:r>
              <a:rPr lang="en-DE" sz="1200" dirty="0"/>
              <a:t>Hubbard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F16C9-B2C7-DDC2-74B2-1100A1481770}"/>
              </a:ext>
            </a:extLst>
          </p:cNvPr>
          <p:cNvSpPr txBox="1"/>
          <p:nvPr/>
        </p:nvSpPr>
        <p:spPr>
          <a:xfrm>
            <a:off x="-14226" y="5517232"/>
            <a:ext cx="13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4. Mott transition,</a:t>
            </a:r>
            <a:br>
              <a:rPr lang="en-DE" sz="1200" dirty="0"/>
            </a:br>
            <a:r>
              <a:rPr lang="en-DE" sz="1200" dirty="0"/>
              <a:t>DMFT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A40D-1EA8-0110-C098-4171DC66C2B4}"/>
              </a:ext>
            </a:extLst>
          </p:cNvPr>
          <p:cNvSpPr txBox="1"/>
          <p:nvPr/>
        </p:nvSpPr>
        <p:spPr>
          <a:xfrm>
            <a:off x="9462052" y="3087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2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Numerical hands-on example sessions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4" name="Picture 4" descr="About TRIQS — TRIQS 3.3.1 documentation">
            <a:extLst>
              <a:ext uri="{FF2B5EF4-FFF2-40B4-BE49-F238E27FC236}">
                <a16:creationId xmlns:a16="http://schemas.microsoft.com/office/drawing/2014/main" id="{2EDDF060-AF41-5498-3502-2A7B5EF3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38"/>
            <a:ext cx="3128516" cy="7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C7F00-DD02-C51E-059A-064433F2A4CD}"/>
              </a:ext>
            </a:extLst>
          </p:cNvPr>
          <p:cNvSpPr txBox="1"/>
          <p:nvPr/>
        </p:nvSpPr>
        <p:spPr>
          <a:xfrm>
            <a:off x="899592" y="1881886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oolbox for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esearch on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nteracting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Q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uantum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ystems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395536" y="5296878"/>
            <a:ext cx="590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Introduction to topic and presented example (30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Notebook to be worked on separately (40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solution (20 minutes)</a:t>
            </a:r>
          </a:p>
          <a:p>
            <a:r>
              <a:rPr lang="en-DE" b="1" dirty="0">
                <a:solidFill>
                  <a:srgbClr val="FF0000"/>
                </a:solidFill>
              </a:rPr>
              <a:t>LAPTOPS NEEDED! GOOGLE ACCOUNT NEEDED!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9ED03-D097-00BE-0E57-7AA6E3E5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94123"/>
            <a:ext cx="7056784" cy="2390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6301D-B32F-95A9-3755-72F6414936D4}"/>
              </a:ext>
            </a:extLst>
          </p:cNvPr>
          <p:cNvSpPr txBox="1"/>
          <p:nvPr/>
        </p:nvSpPr>
        <p:spPr>
          <a:xfrm>
            <a:off x="7020272" y="6550223"/>
            <a:ext cx="274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hlinkClick r:id="rId5"/>
              </a:rPr>
              <a:t>https://triqs.github.io/triqs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5457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Course material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467544" y="2636912"/>
            <a:ext cx="49098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Lecture notes (blackboard and slides)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Numerical parts: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Book: H. Bruus and K. Flensberg</a:t>
            </a:r>
            <a:br>
              <a:rPr lang="en-DE" dirty="0"/>
            </a:br>
            <a:r>
              <a:rPr lang="en-DE" dirty="0"/>
              <a:t>“Many-body quantum theory in </a:t>
            </a:r>
            <a:br>
              <a:rPr lang="en-DE" dirty="0"/>
            </a:br>
            <a:r>
              <a:rPr lang="en-DE" dirty="0"/>
              <a:t>condensed matter physics”</a:t>
            </a:r>
            <a:br>
              <a:rPr lang="en-DE" dirty="0"/>
            </a:br>
            <a:r>
              <a:rPr lang="en-DE" dirty="0"/>
              <a:t>(Oxford Graduate Texts 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Research papers and reviews (given in lectures)</a:t>
            </a:r>
          </a:p>
        </p:txBody>
      </p:sp>
      <p:pic>
        <p:nvPicPr>
          <p:cNvPr id="1028" name="Picture 4" descr="Many-body Quantum Theory in Condensed Matter Physics: An Introduction  (Oxford Graduate Texts) : Henrik Bruus, Karsten Flensberg: Amazon.de: Bücher">
            <a:extLst>
              <a:ext uri="{FF2B5EF4-FFF2-40B4-BE49-F238E27FC236}">
                <a16:creationId xmlns:a16="http://schemas.microsoft.com/office/drawing/2014/main" id="{33B22F99-A08C-5B8F-E096-60E02CF2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35" y="1825653"/>
            <a:ext cx="2731877" cy="40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Interested in</a:t>
            </a:r>
            <a:br>
              <a:rPr lang="en-GB" altLang="en-US" sz="2400" b="1" dirty="0"/>
            </a:br>
            <a:r>
              <a:rPr lang="en-GB" altLang="en-US" sz="2400" b="1" dirty="0"/>
              <a:t>Computational Methods for Quantum Many-Body Systems?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96598-CD82-BB3F-2357-98377A11E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4989"/>
            <a:ext cx="1398606" cy="174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FD0A3-D165-51B6-8433-9D269219F3B5}"/>
              </a:ext>
            </a:extLst>
          </p:cNvPr>
          <p:cNvSpPr txBox="1"/>
          <p:nvPr/>
        </p:nvSpPr>
        <p:spPr>
          <a:xfrm>
            <a:off x="1194368" y="3429000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Thomas Schäfer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A73E9-66F9-A42F-F677-FA900E432318}"/>
              </a:ext>
            </a:extLst>
          </p:cNvPr>
          <p:cNvSpPr txBox="1"/>
          <p:nvPr/>
        </p:nvSpPr>
        <p:spPr>
          <a:xfrm>
            <a:off x="395536" y="4045714"/>
            <a:ext cx="5493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Strada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Costiera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11 - 34151 Trieste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Office 252</a:t>
            </a: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4"/>
              </a:rPr>
              <a:t>thomas.schaefer@units.it</a:t>
            </a: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59A90-7D0F-8FC1-D014-0E6CA03C6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0" y="4978612"/>
            <a:ext cx="1651803" cy="1651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25FDE-DAE3-6627-F59D-39B9595C6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445095"/>
            <a:ext cx="3049240" cy="1960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45681D-70C1-DF20-82FF-1B3234F81FF9}"/>
              </a:ext>
            </a:extLst>
          </p:cNvPr>
          <p:cNvSpPr txBox="1"/>
          <p:nvPr/>
        </p:nvSpPr>
        <p:spPr>
          <a:xfrm>
            <a:off x="4860032" y="3811923"/>
            <a:ext cx="54930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  9:15 – 11:00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    Aula B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F)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Tue  11:15 – 13:00</a:t>
            </a:r>
            <a:b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        Aula A 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Idraulica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C2)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Via Valerio, 2 - 34127 Trieste</a:t>
            </a:r>
          </a:p>
        </p:txBody>
      </p:sp>
    </p:spTree>
    <p:extLst>
      <p:ext uri="{BB962C8B-B14F-4D97-AF65-F5344CB8AC3E}">
        <p14:creationId xmlns:p14="http://schemas.microsoft.com/office/powerpoint/2010/main" val="1515845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12925</TotalTime>
  <Words>1015</Words>
  <Application>Microsoft Macintosh PowerPoint</Application>
  <PresentationFormat>On-screen Show (4:3)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Helvetica Neue</vt:lpstr>
      <vt:lpstr>Lato</vt:lpstr>
      <vt:lpstr>Custom Design</vt:lpstr>
      <vt:lpstr>Larissa-Design</vt:lpstr>
      <vt:lpstr>PowerPoint Presentation</vt:lpstr>
      <vt:lpstr>Fascinating physics from electron-electron interactions</vt:lpstr>
      <vt:lpstr>Fascinating physics from electron-electron interactions</vt:lpstr>
      <vt:lpstr>The full many-body (‘ab-initio’, solid-state) Hamiltonian</vt:lpstr>
      <vt:lpstr>Interacting systems: fascinating physics -  and a simple (?) modellization</vt:lpstr>
      <vt:lpstr>Tentative outline of the course</vt:lpstr>
      <vt:lpstr>Numerical hands-on example sessions</vt:lpstr>
      <vt:lpstr>Course material</vt:lpstr>
      <vt:lpstr>Interested in Computational Methods for Quantum Many-Body Systems?</vt:lpstr>
      <vt:lpstr>Possible exam modi of the course</vt:lpstr>
      <vt:lpstr>PowerPoint Presentation</vt:lpstr>
      <vt:lpstr>The full solid-state Hamiltonian</vt:lpstr>
      <vt:lpstr>Towards interacting systems…</vt:lpstr>
      <vt:lpstr>Lectures 1 + 2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Thomas Schäfer</cp:lastModifiedBy>
  <cp:revision>657</cp:revision>
  <cp:lastPrinted>2021-09-09T16:03:15Z</cp:lastPrinted>
  <dcterms:created xsi:type="dcterms:W3CDTF">2014-04-01T16:35:38Z</dcterms:created>
  <dcterms:modified xsi:type="dcterms:W3CDTF">2025-09-19T09:42:45Z</dcterms:modified>
</cp:coreProperties>
</file>